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0" r:id="rId5"/>
    <p:sldId id="264" r:id="rId6"/>
    <p:sldId id="273" r:id="rId7"/>
    <p:sldId id="261" r:id="rId8"/>
    <p:sldId id="278" r:id="rId9"/>
    <p:sldId id="265" r:id="rId10"/>
    <p:sldId id="270" r:id="rId11"/>
    <p:sldId id="274" r:id="rId12"/>
    <p:sldId id="262" r:id="rId13"/>
    <p:sldId id="266" r:id="rId14"/>
    <p:sldId id="267" r:id="rId15"/>
    <p:sldId id="277" r:id="rId16"/>
    <p:sldId id="275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1F"/>
    <a:srgbClr val="FFCC66"/>
    <a:srgbClr val="5B4B3F"/>
    <a:srgbClr val="E2F0D9"/>
    <a:srgbClr val="FFFFFF"/>
    <a:srgbClr val="F7F7F7"/>
    <a:srgbClr val="663300"/>
    <a:srgbClr val="756050"/>
    <a:srgbClr val="E6E6E6"/>
    <a:srgbClr val="F0C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>
      <p:cViewPr varScale="1">
        <p:scale>
          <a:sx n="54" d="100"/>
          <a:sy n="54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9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5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1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5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4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0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71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2E92-7C0D-41F3-B237-10D2A56E5AD0}" type="datetimeFigureOut">
              <a:rPr lang="ko-KR" altLang="en-US" smtClean="0"/>
              <a:t>2024-02-20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22626-CA5B-4934-8027-88130D1918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78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19131B-DF86-47C0-8DF8-E604675CAA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" y="0"/>
            <a:ext cx="12222640" cy="6875235"/>
          </a:xfrm>
          <a:prstGeom prst="rect">
            <a:avLst/>
          </a:prstGeom>
        </p:spPr>
      </p:pic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9867DBE5-A218-4423-9C95-B2AE14398E78}"/>
              </a:ext>
            </a:extLst>
          </p:cNvPr>
          <p:cNvSpPr/>
          <p:nvPr/>
        </p:nvSpPr>
        <p:spPr>
          <a:xfrm rot="10800000">
            <a:off x="814" y="4230083"/>
            <a:ext cx="12242504" cy="2645152"/>
          </a:xfrm>
          <a:prstGeom prst="flowChartDocumen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9050" y="1631929"/>
            <a:ext cx="963600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</a:rPr>
              <a:t>FOR YOUR </a:t>
            </a:r>
            <a:r>
              <a:rPr lang="en-US" altLang="ko-KR" sz="80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</a:rPr>
              <a:t>MEAL</a:t>
            </a:r>
            <a:endParaRPr lang="en-US" altLang="ko-KR" sz="8000" b="1" dirty="0">
              <a:ln w="22225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24275" y="5167938"/>
            <a:ext cx="86530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Team.</a:t>
            </a:r>
            <a:r>
              <a:rPr lang="en-US" altLang="ko-KR" sz="4000" b="1" cap="none" spc="0" dirty="0" smtClean="0">
                <a:ln w="0"/>
                <a:solidFill>
                  <a:srgbClr val="FE5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4400" b="1" cap="none" spc="0" dirty="0" smtClean="0">
                <a:ln w="0"/>
                <a:solidFill>
                  <a:srgbClr val="FE5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altLang="ko-KR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ISSION</a:t>
            </a:r>
            <a:r>
              <a:rPr lang="en-US" altLang="ko-KR" sz="4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altLang="ko-KR" sz="4400" b="1" cap="none" spc="0" dirty="0" smtClean="0">
                <a:ln w="0"/>
                <a:solidFill>
                  <a:srgbClr val="FE5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ko-KR" sz="4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4400" b="1" cap="none" spc="0" dirty="0" smtClean="0">
                <a:ln w="0"/>
                <a:solidFill>
                  <a:srgbClr val="FE5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ko-KR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</a:t>
            </a:r>
            <a:r>
              <a:rPr lang="en-US" altLang="ko-KR" sz="4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4400" b="1" cap="none" spc="0" dirty="0" smtClean="0">
                <a:ln w="0"/>
                <a:solidFill>
                  <a:srgbClr val="FE5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en-US" altLang="ko-KR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EPCO</a:t>
            </a:r>
            <a:endParaRPr lang="en-US" altLang="ko-KR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02691" y="2955369"/>
            <a:ext cx="9656192" cy="25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71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9508" y="654341"/>
            <a:ext cx="10989578" cy="567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02965" y="1656825"/>
            <a:ext cx="8942664" cy="4064467"/>
          </a:xfrm>
          <a:prstGeom prst="round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1724" y="1333849"/>
            <a:ext cx="2474752" cy="6459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WEB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48730" y="4281876"/>
            <a:ext cx="6417578" cy="709574"/>
          </a:xfrm>
          <a:prstGeom prst="roundRect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0000"/>
                </a:solidFill>
              </a:rPr>
              <a:t>음성 인식 </a:t>
            </a:r>
            <a:r>
              <a:rPr lang="ko-KR" altLang="en-US" sz="2400" b="1" dirty="0" smtClean="0"/>
              <a:t>기능 모델</a:t>
            </a:r>
            <a:endParaRPr lang="ko-KR" altLang="en-US" sz="2400" b="1" dirty="0"/>
          </a:p>
        </p:txBody>
      </p:sp>
      <p:sp>
        <p:nvSpPr>
          <p:cNvPr id="16" name="직사각형 15"/>
          <p:cNvSpPr/>
          <p:nvPr/>
        </p:nvSpPr>
        <p:spPr>
          <a:xfrm>
            <a:off x="-562151" y="261654"/>
            <a:ext cx="3380852" cy="492310"/>
          </a:xfrm>
          <a:prstGeom prst="rect">
            <a:avLst/>
          </a:prstGeom>
          <a:solidFill>
            <a:srgbClr val="FFC41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48730" y="2771153"/>
            <a:ext cx="6417578" cy="709574"/>
          </a:xfrm>
          <a:prstGeom prst="roundRect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0000"/>
                </a:solidFill>
              </a:rPr>
              <a:t>식재료 인식 </a:t>
            </a:r>
            <a:r>
              <a:rPr lang="ko-KR" altLang="en-US" sz="2400" b="1" dirty="0" smtClean="0"/>
              <a:t>기능 모델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1009" y="2396834"/>
            <a:ext cx="2193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오늘은 내가 요리사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417876" y="292298"/>
            <a:ext cx="21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rgbClr val="663300"/>
                </a:solidFill>
              </a:rPr>
              <a:t>프로젝트 </a:t>
            </a:r>
            <a:r>
              <a:rPr lang="ko-KR" altLang="en-US" sz="2400" b="1" dirty="0" smtClean="0">
                <a:solidFill>
                  <a:srgbClr val="663300"/>
                </a:solidFill>
              </a:rPr>
              <a:t>목표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1010" y="3896541"/>
            <a:ext cx="27893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지금 이런 음식 어떤가요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00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02" y="0"/>
            <a:ext cx="9180523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52426" y="261654"/>
            <a:ext cx="2838451" cy="49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57149" y="292298"/>
            <a:ext cx="331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663300"/>
                </a:solidFill>
              </a:rPr>
              <a:t>요구사항 정의서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2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914402"/>
            <a:ext cx="3657600" cy="274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" y="914402"/>
            <a:ext cx="3657600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25" y="914402"/>
            <a:ext cx="3914774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" y="3790950"/>
            <a:ext cx="3657600" cy="2952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4801" y="3790950"/>
            <a:ext cx="3657600" cy="2943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9" y="3790950"/>
            <a:ext cx="3905249" cy="29289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53743" y="128303"/>
            <a:ext cx="3648076" cy="62417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590550" y="149423"/>
            <a:ext cx="25241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663300"/>
                </a:solidFill>
              </a:rPr>
              <a:t>화면 정의서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224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7AF0C1-FF8A-4B18-98B5-554664DC1C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4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5362" y="2152650"/>
            <a:ext cx="10277475" cy="2647950"/>
          </a:xfrm>
          <a:prstGeom prst="rect">
            <a:avLst/>
          </a:prstGeom>
          <a:solidFill>
            <a:srgbClr val="FFFFFF">
              <a:alpha val="30196"/>
            </a:srgbClr>
          </a:solidFill>
          <a:ln w="177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39FE7-9B9E-4801-AA00-88DEC742CA8D}"/>
              </a:ext>
            </a:extLst>
          </p:cNvPr>
          <p:cNvSpPr txBox="1"/>
          <p:nvPr/>
        </p:nvSpPr>
        <p:spPr>
          <a:xfrm>
            <a:off x="3771486" y="2767280"/>
            <a:ext cx="4649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rgbClr val="5B4B3F"/>
                </a:solidFill>
              </a:rPr>
              <a:t>기능 시연</a:t>
            </a:r>
            <a:endParaRPr lang="ko-KR" altLang="en-US" sz="8000" b="1" dirty="0">
              <a:solidFill>
                <a:srgbClr val="5B4B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737D9B-34E9-4948-A2F4-97687BCA1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7AF0C1-FF8A-4B18-98B5-554664DC1C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4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5362" y="2152650"/>
            <a:ext cx="10277475" cy="2647950"/>
          </a:xfrm>
          <a:prstGeom prst="rect">
            <a:avLst/>
          </a:prstGeom>
          <a:solidFill>
            <a:srgbClr val="FFFFFF">
              <a:alpha val="30196"/>
            </a:srgbClr>
          </a:solidFill>
          <a:ln w="177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39FE7-9B9E-4801-AA00-88DEC742CA8D}"/>
              </a:ext>
            </a:extLst>
          </p:cNvPr>
          <p:cNvSpPr txBox="1"/>
          <p:nvPr/>
        </p:nvSpPr>
        <p:spPr>
          <a:xfrm>
            <a:off x="3258525" y="2767280"/>
            <a:ext cx="5674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rgbClr val="FFFFFF"/>
                </a:solidFill>
              </a:rPr>
              <a:t>발전 가능성</a:t>
            </a:r>
            <a:endParaRPr lang="ko-KR" altLang="en-US" sz="8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9508" y="654341"/>
            <a:ext cx="10989578" cy="567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02965" y="1656825"/>
            <a:ext cx="8942664" cy="40644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81724" y="1333849"/>
            <a:ext cx="2474752" cy="6459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상업성</a:t>
            </a:r>
            <a:endParaRPr lang="ko-KR" altLang="en-US" sz="2800" b="1" dirty="0"/>
          </a:p>
        </p:txBody>
      </p:sp>
      <p:sp>
        <p:nvSpPr>
          <p:cNvPr id="6" name="자유형: 도형 4">
            <a:extLst>
              <a:ext uri="{FF2B5EF4-FFF2-40B4-BE49-F238E27FC236}">
                <a16:creationId xmlns:a16="http://schemas.microsoft.com/office/drawing/2014/main" id="{8F56C7B8-648F-4418-86D3-F0E553584E48}"/>
              </a:ext>
            </a:extLst>
          </p:cNvPr>
          <p:cNvSpPr/>
          <p:nvPr/>
        </p:nvSpPr>
        <p:spPr>
          <a:xfrm>
            <a:off x="2138317" y="2634144"/>
            <a:ext cx="2199838" cy="2199838"/>
          </a:xfrm>
          <a:custGeom>
            <a:avLst/>
            <a:gdLst>
              <a:gd name="connsiteX0" fmla="*/ 0 w 2881971"/>
              <a:gd name="connsiteY0" fmla="*/ 1440986 h 2881971"/>
              <a:gd name="connsiteX1" fmla="*/ 1440986 w 2881971"/>
              <a:gd name="connsiteY1" fmla="*/ 0 h 2881971"/>
              <a:gd name="connsiteX2" fmla="*/ 2881972 w 2881971"/>
              <a:gd name="connsiteY2" fmla="*/ 1440986 h 2881971"/>
              <a:gd name="connsiteX3" fmla="*/ 1440986 w 2881971"/>
              <a:gd name="connsiteY3" fmla="*/ 2881972 h 2881971"/>
              <a:gd name="connsiteX4" fmla="*/ 0 w 2881971"/>
              <a:gd name="connsiteY4" fmla="*/ 1440986 h 288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971" h="2881971">
                <a:moveTo>
                  <a:pt x="0" y="1440986"/>
                </a:moveTo>
                <a:cubicBezTo>
                  <a:pt x="0" y="645151"/>
                  <a:pt x="645151" y="0"/>
                  <a:pt x="1440986" y="0"/>
                </a:cubicBezTo>
                <a:cubicBezTo>
                  <a:pt x="2236821" y="0"/>
                  <a:pt x="2881972" y="645151"/>
                  <a:pt x="2881972" y="1440986"/>
                </a:cubicBezTo>
                <a:cubicBezTo>
                  <a:pt x="2881972" y="2236821"/>
                  <a:pt x="2236821" y="2881972"/>
                  <a:pt x="1440986" y="2881972"/>
                </a:cubicBezTo>
                <a:cubicBezTo>
                  <a:pt x="645151" y="2881972"/>
                  <a:pt x="0" y="2236821"/>
                  <a:pt x="0" y="1440986"/>
                </a:cubicBezTo>
                <a:close/>
              </a:path>
            </a:pathLst>
          </a:custGeom>
          <a:solidFill>
            <a:srgbClr val="FFC41F">
              <a:alpha val="5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4263" tIns="504344" rIns="384263" bIns="1080741" numCol="1" spcCol="1270" anchor="ctr" anchorCtr="0">
            <a:noAutofit/>
          </a:bodyPr>
          <a:lstStyle/>
          <a:p>
            <a:pPr marL="0" lvl="0" indent="0" algn="ctr" defTabSz="2533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700" kern="1200" dirty="0"/>
          </a:p>
        </p:txBody>
      </p:sp>
      <p:sp>
        <p:nvSpPr>
          <p:cNvPr id="7" name="자유형: 도형 4">
            <a:extLst>
              <a:ext uri="{FF2B5EF4-FFF2-40B4-BE49-F238E27FC236}">
                <a16:creationId xmlns:a16="http://schemas.microsoft.com/office/drawing/2014/main" id="{8F56C7B8-648F-4418-86D3-F0E553584E48}"/>
              </a:ext>
            </a:extLst>
          </p:cNvPr>
          <p:cNvSpPr/>
          <p:nvPr/>
        </p:nvSpPr>
        <p:spPr>
          <a:xfrm>
            <a:off x="5056638" y="2634144"/>
            <a:ext cx="2199838" cy="2199838"/>
          </a:xfrm>
          <a:custGeom>
            <a:avLst/>
            <a:gdLst>
              <a:gd name="connsiteX0" fmla="*/ 0 w 2881971"/>
              <a:gd name="connsiteY0" fmla="*/ 1440986 h 2881971"/>
              <a:gd name="connsiteX1" fmla="*/ 1440986 w 2881971"/>
              <a:gd name="connsiteY1" fmla="*/ 0 h 2881971"/>
              <a:gd name="connsiteX2" fmla="*/ 2881972 w 2881971"/>
              <a:gd name="connsiteY2" fmla="*/ 1440986 h 2881971"/>
              <a:gd name="connsiteX3" fmla="*/ 1440986 w 2881971"/>
              <a:gd name="connsiteY3" fmla="*/ 2881972 h 2881971"/>
              <a:gd name="connsiteX4" fmla="*/ 0 w 2881971"/>
              <a:gd name="connsiteY4" fmla="*/ 1440986 h 288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971" h="2881971">
                <a:moveTo>
                  <a:pt x="0" y="1440986"/>
                </a:moveTo>
                <a:cubicBezTo>
                  <a:pt x="0" y="645151"/>
                  <a:pt x="645151" y="0"/>
                  <a:pt x="1440986" y="0"/>
                </a:cubicBezTo>
                <a:cubicBezTo>
                  <a:pt x="2236821" y="0"/>
                  <a:pt x="2881972" y="645151"/>
                  <a:pt x="2881972" y="1440986"/>
                </a:cubicBezTo>
                <a:cubicBezTo>
                  <a:pt x="2881972" y="2236821"/>
                  <a:pt x="2236821" y="2881972"/>
                  <a:pt x="1440986" y="2881972"/>
                </a:cubicBezTo>
                <a:cubicBezTo>
                  <a:pt x="645151" y="2881972"/>
                  <a:pt x="0" y="2236821"/>
                  <a:pt x="0" y="1440986"/>
                </a:cubicBezTo>
                <a:close/>
              </a:path>
            </a:pathLst>
          </a:custGeom>
          <a:solidFill>
            <a:srgbClr val="FFC41F">
              <a:alpha val="5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4263" tIns="504344" rIns="384263" bIns="1080741" numCol="1" spcCol="1270" anchor="ctr" anchorCtr="0">
            <a:noAutofit/>
          </a:bodyPr>
          <a:lstStyle/>
          <a:p>
            <a:pPr marL="0" lvl="0" indent="0" algn="ctr" defTabSz="2533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700" kern="1200"/>
          </a:p>
        </p:txBody>
      </p:sp>
      <p:sp>
        <p:nvSpPr>
          <p:cNvPr id="8" name="자유형: 도형 4">
            <a:extLst>
              <a:ext uri="{FF2B5EF4-FFF2-40B4-BE49-F238E27FC236}">
                <a16:creationId xmlns:a16="http://schemas.microsoft.com/office/drawing/2014/main" id="{8F56C7B8-648F-4418-86D3-F0E553584E48}"/>
              </a:ext>
            </a:extLst>
          </p:cNvPr>
          <p:cNvSpPr/>
          <p:nvPr/>
        </p:nvSpPr>
        <p:spPr>
          <a:xfrm>
            <a:off x="7974959" y="2634144"/>
            <a:ext cx="2199838" cy="2199838"/>
          </a:xfrm>
          <a:custGeom>
            <a:avLst/>
            <a:gdLst>
              <a:gd name="connsiteX0" fmla="*/ 0 w 2881971"/>
              <a:gd name="connsiteY0" fmla="*/ 1440986 h 2881971"/>
              <a:gd name="connsiteX1" fmla="*/ 1440986 w 2881971"/>
              <a:gd name="connsiteY1" fmla="*/ 0 h 2881971"/>
              <a:gd name="connsiteX2" fmla="*/ 2881972 w 2881971"/>
              <a:gd name="connsiteY2" fmla="*/ 1440986 h 2881971"/>
              <a:gd name="connsiteX3" fmla="*/ 1440986 w 2881971"/>
              <a:gd name="connsiteY3" fmla="*/ 2881972 h 2881971"/>
              <a:gd name="connsiteX4" fmla="*/ 0 w 2881971"/>
              <a:gd name="connsiteY4" fmla="*/ 1440986 h 288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971" h="2881971">
                <a:moveTo>
                  <a:pt x="0" y="1440986"/>
                </a:moveTo>
                <a:cubicBezTo>
                  <a:pt x="0" y="645151"/>
                  <a:pt x="645151" y="0"/>
                  <a:pt x="1440986" y="0"/>
                </a:cubicBezTo>
                <a:cubicBezTo>
                  <a:pt x="2236821" y="0"/>
                  <a:pt x="2881972" y="645151"/>
                  <a:pt x="2881972" y="1440986"/>
                </a:cubicBezTo>
                <a:cubicBezTo>
                  <a:pt x="2881972" y="2236821"/>
                  <a:pt x="2236821" y="2881972"/>
                  <a:pt x="1440986" y="2881972"/>
                </a:cubicBezTo>
                <a:cubicBezTo>
                  <a:pt x="645151" y="2881972"/>
                  <a:pt x="0" y="2236821"/>
                  <a:pt x="0" y="1440986"/>
                </a:cubicBezTo>
                <a:close/>
              </a:path>
            </a:pathLst>
          </a:custGeom>
          <a:solidFill>
            <a:srgbClr val="FFC41F">
              <a:alpha val="5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4263" tIns="504344" rIns="384263" bIns="1080741" numCol="1" spcCol="1270" anchor="ctr" anchorCtr="0">
            <a:noAutofit/>
          </a:bodyPr>
          <a:lstStyle/>
          <a:p>
            <a:pPr marL="0" lvl="0" indent="0" algn="ctr" defTabSz="2533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700" kern="1200"/>
          </a:p>
        </p:txBody>
      </p:sp>
      <p:sp>
        <p:nvSpPr>
          <p:cNvPr id="9" name="TextBox 8"/>
          <p:cNvSpPr txBox="1"/>
          <p:nvPr/>
        </p:nvSpPr>
        <p:spPr>
          <a:xfrm>
            <a:off x="2340614" y="3444453"/>
            <a:ext cx="179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식단 및 식비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분석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26865" y="3444453"/>
            <a:ext cx="189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음식의 트렌드 분석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27446" y="3444453"/>
            <a:ext cx="189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지역경제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활성화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30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-167780" y="4416590"/>
            <a:ext cx="1140903" cy="184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-167780" y="2388601"/>
            <a:ext cx="1140903" cy="184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67780" y="1213136"/>
            <a:ext cx="1140903" cy="184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28575" y="156878"/>
            <a:ext cx="5582087" cy="62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361949" y="149423"/>
            <a:ext cx="4998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 smtClean="0">
                <a:solidFill>
                  <a:srgbClr val="FFC41F"/>
                </a:solidFill>
              </a:rPr>
              <a:t># </a:t>
            </a:r>
            <a:r>
              <a:rPr lang="ko-KR" altLang="en-US" sz="3400" b="1" dirty="0" smtClean="0">
                <a:solidFill>
                  <a:srgbClr val="FFC41F"/>
                </a:solidFill>
              </a:rPr>
              <a:t>느낀점 및 아쉬운 점</a:t>
            </a:r>
            <a:endParaRPr lang="ko-KR" altLang="en-US" sz="3400" b="1" dirty="0">
              <a:solidFill>
                <a:srgbClr val="FFC41F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115687" y="3233195"/>
            <a:ext cx="803181" cy="85948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103169" y="1023035"/>
            <a:ext cx="815699" cy="872877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129751" y="5471578"/>
            <a:ext cx="827624" cy="8856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0841407" y="2203935"/>
            <a:ext cx="800504" cy="856616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0825040" y="4329014"/>
            <a:ext cx="800504" cy="856616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 설명선 17"/>
          <p:cNvSpPr/>
          <p:nvPr/>
        </p:nvSpPr>
        <p:spPr>
          <a:xfrm>
            <a:off x="2642532" y="1023035"/>
            <a:ext cx="7902429" cy="1069021"/>
          </a:xfrm>
          <a:prstGeom prst="wedgeRectCallout">
            <a:avLst>
              <a:gd name="adj1" fmla="val -57351"/>
              <a:gd name="adj2" fmla="val -331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67078" y="1079226"/>
            <a:ext cx="7671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카메라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녹음기를 </a:t>
            </a:r>
            <a:r>
              <a:rPr lang="ko-KR" altLang="en-US" sz="1400" dirty="0"/>
              <a:t>본인의 </a:t>
            </a:r>
            <a:r>
              <a:rPr lang="en-US" altLang="ko-KR" sz="1400" dirty="0"/>
              <a:t>PC</a:t>
            </a:r>
            <a:r>
              <a:rPr lang="ko-KR" altLang="en-US" sz="1400" dirty="0"/>
              <a:t>에서만 </a:t>
            </a:r>
            <a:r>
              <a:rPr lang="ko-KR" altLang="en-US" sz="1400" dirty="0" smtClean="0"/>
              <a:t>사용 가능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타인이 </a:t>
            </a:r>
            <a:r>
              <a:rPr lang="ko-KR" altLang="en-US" sz="1400" dirty="0"/>
              <a:t>외부에서 접속했을 경우 </a:t>
            </a:r>
            <a:r>
              <a:rPr lang="ko-KR" altLang="en-US" sz="1400" dirty="0" smtClean="0"/>
              <a:t>작동 불가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유저 관련 </a:t>
            </a:r>
            <a:r>
              <a:rPr lang="ko-KR" altLang="en-US" sz="1400" dirty="0"/>
              <a:t>부분이 없어서 개인적인 내용을 따로 </a:t>
            </a:r>
            <a:r>
              <a:rPr lang="ko-KR" altLang="en-US" sz="1400" dirty="0" smtClean="0"/>
              <a:t>저장 불가</a:t>
            </a:r>
            <a:endParaRPr lang="ko-KR" altLang="en-US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외부에서 </a:t>
            </a:r>
            <a:r>
              <a:rPr lang="ko-KR" altLang="en-US" sz="1400" dirty="0"/>
              <a:t>내 냉장고로 </a:t>
            </a:r>
            <a:r>
              <a:rPr lang="ko-KR" altLang="en-US" sz="1400" dirty="0" smtClean="0"/>
              <a:t>접속하여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현재 냉장고 내 재료 현황을 파악하여 밖에서 </a:t>
            </a:r>
            <a:r>
              <a:rPr lang="ko-KR" altLang="en-US" sz="1400" dirty="0"/>
              <a:t>미리 </a:t>
            </a:r>
            <a:r>
              <a:rPr lang="ko-KR" altLang="en-US" sz="1400" dirty="0" smtClean="0"/>
              <a:t>메뉴를</a:t>
            </a:r>
            <a:endParaRPr lang="en-US" altLang="ko-KR" sz="1400" dirty="0" smtClean="0"/>
          </a:p>
          <a:p>
            <a:r>
              <a:rPr lang="ko-KR" altLang="en-US" sz="1400" dirty="0" smtClean="0"/>
              <a:t>  정해서 필요한 재료를 구매할 수 있게 구현하고 싶다</a:t>
            </a:r>
            <a:endParaRPr lang="ko-KR" altLang="en-US" sz="1400" dirty="0"/>
          </a:p>
        </p:txBody>
      </p:sp>
      <p:sp>
        <p:nvSpPr>
          <p:cNvPr id="20" name="사각형 설명선 19"/>
          <p:cNvSpPr/>
          <p:nvPr/>
        </p:nvSpPr>
        <p:spPr>
          <a:xfrm>
            <a:off x="2056701" y="2304979"/>
            <a:ext cx="7902429" cy="654528"/>
          </a:xfrm>
          <a:prstGeom prst="wedgeRectCallout">
            <a:avLst>
              <a:gd name="adj1" fmla="val 57829"/>
              <a:gd name="adj2" fmla="val -331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72215" y="2360599"/>
            <a:ext cx="767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각 프로젝트의 특징이 살아있도록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를 구성한 것이 만족스러웠다</a:t>
            </a:r>
            <a:endParaRPr lang="en-US" altLang="ko-KR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시간제약으로 인해 </a:t>
            </a:r>
            <a:r>
              <a:rPr lang="ko-KR" altLang="en-US" sz="1400" dirty="0"/>
              <a:t>여러가지 아이디어와 피드백이 있었지만 전부 수용하지 못해 </a:t>
            </a:r>
            <a:r>
              <a:rPr lang="ko-KR" altLang="en-US" sz="1400" dirty="0" smtClean="0"/>
              <a:t>아쉬웠다</a:t>
            </a:r>
            <a:endParaRPr lang="ko-KR" altLang="en-US" sz="1400" dirty="0"/>
          </a:p>
        </p:txBody>
      </p:sp>
      <p:sp>
        <p:nvSpPr>
          <p:cNvPr id="22" name="사각형 설명선 21"/>
          <p:cNvSpPr/>
          <p:nvPr/>
        </p:nvSpPr>
        <p:spPr>
          <a:xfrm>
            <a:off x="2762468" y="3350419"/>
            <a:ext cx="7902429" cy="634352"/>
          </a:xfrm>
          <a:prstGeom prst="wedgeRectCallout">
            <a:avLst>
              <a:gd name="adj1" fmla="val -57351"/>
              <a:gd name="adj2" fmla="val -331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3416" y="1028470"/>
            <a:ext cx="95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FF"/>
                </a:solidFill>
              </a:rPr>
              <a:t>BACK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1673" y="2203935"/>
            <a:ext cx="95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FF"/>
                </a:solidFill>
              </a:rPr>
              <a:t>FRONT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998" y="4227080"/>
            <a:ext cx="95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FF"/>
                </a:solidFill>
              </a:rPr>
              <a:t>DATA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2056701" y="4445570"/>
            <a:ext cx="7902429" cy="804318"/>
          </a:xfrm>
          <a:prstGeom prst="wedgeRectCallout">
            <a:avLst>
              <a:gd name="adj1" fmla="val 57829"/>
              <a:gd name="adj2" fmla="val -331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172214" y="4477668"/>
            <a:ext cx="7671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유통기한 인식 모델을 완성하고 싶었는데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시간 제약과 기술의 한계로 </a:t>
            </a:r>
            <a:r>
              <a:rPr lang="en-US" altLang="ko-KR" sz="1400" dirty="0" smtClean="0"/>
              <a:t>YOLO </a:t>
            </a:r>
            <a:r>
              <a:rPr lang="ko-KR" altLang="en-US" sz="1400" dirty="0" smtClean="0"/>
              <a:t>까지밖에 </a:t>
            </a:r>
            <a:endParaRPr lang="en-US" altLang="ko-KR" sz="1400" dirty="0" smtClean="0"/>
          </a:p>
          <a:p>
            <a:r>
              <a:rPr lang="ko-KR" altLang="en-US" sz="1400" dirty="0" smtClean="0"/>
              <a:t>   완성하지 못한 점이 아쉽다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추후 </a:t>
            </a:r>
            <a:r>
              <a:rPr lang="en-US" altLang="ko-KR" sz="1400" dirty="0" smtClean="0"/>
              <a:t>CRNN</a:t>
            </a:r>
            <a:r>
              <a:rPr lang="ko-KR" altLang="en-US" sz="1400" dirty="0" smtClean="0"/>
              <a:t>을 완성하여 기능의 완성도를 높이고 싶다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이번 프로젝트를 통해 많은 딥러닝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모델 및 </a:t>
            </a:r>
            <a:r>
              <a:rPr lang="en-US" altLang="ko-KR" sz="1400" dirty="0" smtClean="0"/>
              <a:t>pytorch</a:t>
            </a:r>
            <a:r>
              <a:rPr lang="ko-KR" altLang="en-US" sz="1400" dirty="0" smtClean="0"/>
              <a:t>기능을 학습 할 수 있어서 만족스러웠다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6" name="사각형 설명선 35"/>
          <p:cNvSpPr/>
          <p:nvPr/>
        </p:nvSpPr>
        <p:spPr>
          <a:xfrm>
            <a:off x="2762467" y="5558121"/>
            <a:ext cx="7902429" cy="909791"/>
          </a:xfrm>
          <a:prstGeom prst="wedgeRectCallout">
            <a:avLst>
              <a:gd name="adj1" fmla="val -57351"/>
              <a:gd name="adj2" fmla="val -331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77981" y="5632620"/>
            <a:ext cx="7671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매번 프로젝트 할 때 마다 </a:t>
            </a:r>
            <a:r>
              <a:rPr lang="ko-KR" altLang="en-US" sz="1400" dirty="0"/>
              <a:t>다방면의 </a:t>
            </a:r>
            <a:r>
              <a:rPr lang="ko-KR" altLang="en-US" sz="1400" dirty="0" smtClean="0"/>
              <a:t>도메인 지식을 습득하는 것 같다</a:t>
            </a:r>
            <a:endParaRPr lang="ko-KR" altLang="en-US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이번 프로젝트를 </a:t>
            </a:r>
            <a:r>
              <a:rPr lang="ko-KR" altLang="en-US" sz="1400" dirty="0"/>
              <a:t>통해 </a:t>
            </a:r>
            <a:r>
              <a:rPr lang="ko-KR" altLang="en-US" sz="1400" dirty="0" smtClean="0"/>
              <a:t>부족하지만 음성 처리 </a:t>
            </a:r>
            <a:r>
              <a:rPr lang="ko-KR" altLang="en-US" sz="1400" dirty="0"/>
              <a:t>도메인에 대해 </a:t>
            </a:r>
            <a:r>
              <a:rPr lang="ko-KR" altLang="en-US" sz="1400" dirty="0" smtClean="0"/>
              <a:t>많은 것을 얻어간 것 같다</a:t>
            </a:r>
            <a:endParaRPr lang="en-US" altLang="ko-KR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차후에는 </a:t>
            </a:r>
            <a:r>
              <a:rPr lang="en-US" altLang="ko-KR" sz="1400" dirty="0" smtClean="0"/>
              <a:t>Siri</a:t>
            </a:r>
            <a:r>
              <a:rPr lang="ko-KR" altLang="en-US" sz="1400" dirty="0" smtClean="0"/>
              <a:t>나 빅스비 같은 음성 </a:t>
            </a:r>
            <a:r>
              <a:rPr lang="en-US" altLang="ko-KR" sz="1400" dirty="0" smtClean="0"/>
              <a:t>AI </a:t>
            </a:r>
            <a:r>
              <a:rPr lang="ko-KR" altLang="en-US" sz="1400" dirty="0" smtClean="0"/>
              <a:t>기능을 </a:t>
            </a:r>
            <a:r>
              <a:rPr lang="ko-KR" altLang="en-US" sz="1400" dirty="0"/>
              <a:t>탑재하고 </a:t>
            </a:r>
            <a:r>
              <a:rPr lang="ko-KR" altLang="en-US" sz="1400" dirty="0" smtClean="0"/>
              <a:t>싶다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67078" y="3401325"/>
            <a:ext cx="767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차후 해당 프로젝트를 앱으로 개발하여 </a:t>
            </a:r>
            <a:r>
              <a:rPr lang="ko-KR" altLang="en-US" sz="1400" dirty="0"/>
              <a:t>사용자가 실외에서 나의 냉장고 식재료를 </a:t>
            </a:r>
            <a:r>
              <a:rPr lang="ko-KR" altLang="en-US" sz="1400" dirty="0" smtClean="0"/>
              <a:t>확인하여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필요한 </a:t>
            </a:r>
            <a:r>
              <a:rPr lang="ko-KR" altLang="en-US" sz="1400" dirty="0"/>
              <a:t>재료를 미리 알아 </a:t>
            </a:r>
            <a:r>
              <a:rPr lang="ko-KR" altLang="en-US" sz="1400" dirty="0" smtClean="0"/>
              <a:t>볼 수 </a:t>
            </a:r>
            <a:r>
              <a:rPr lang="ko-KR" altLang="en-US" sz="1400" dirty="0"/>
              <a:t>있게 하는 </a:t>
            </a:r>
            <a:r>
              <a:rPr lang="ko-KR" altLang="en-US" sz="1400" dirty="0" smtClean="0"/>
              <a:t>기능을 구현하고 싶다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06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1" y="893233"/>
            <a:ext cx="5724524" cy="4895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86300" y="2447925"/>
            <a:ext cx="1476375" cy="638175"/>
          </a:xfrm>
          <a:prstGeom prst="rect">
            <a:avLst/>
          </a:prstGeom>
          <a:solidFill>
            <a:srgbClr val="FFC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3F0DF-AB33-4B4B-BBB9-57B8E86AB91C}"/>
              </a:ext>
            </a:extLst>
          </p:cNvPr>
          <p:cNvSpPr txBox="1"/>
          <p:nvPr/>
        </p:nvSpPr>
        <p:spPr>
          <a:xfrm>
            <a:off x="4792002" y="2105292"/>
            <a:ext cx="2581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60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30" y="857555"/>
            <a:ext cx="3257245" cy="325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3F0DF-AB33-4B4B-BBB9-57B8E86AB91C}"/>
              </a:ext>
            </a:extLst>
          </p:cNvPr>
          <p:cNvSpPr txBox="1"/>
          <p:nvPr/>
        </p:nvSpPr>
        <p:spPr>
          <a:xfrm>
            <a:off x="3553130" y="4315092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62900" y="933450"/>
            <a:ext cx="485775" cy="4476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8077200" y="1666875"/>
            <a:ext cx="485775" cy="571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762375" y="1381125"/>
            <a:ext cx="525097" cy="140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287472" y="677076"/>
            <a:ext cx="149560" cy="3609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CBEFA-FC53-4B01-92CF-9EB45F2FD9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882" y="0"/>
            <a:ext cx="5619117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85800" y="2124075"/>
            <a:ext cx="5887082" cy="398145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77EC0C-CBB5-4FB9-8CE4-32861A4341A0}"/>
              </a:ext>
            </a:extLst>
          </p:cNvPr>
          <p:cNvCxnSpPr/>
          <p:nvPr/>
        </p:nvCxnSpPr>
        <p:spPr>
          <a:xfrm>
            <a:off x="311150" y="1244600"/>
            <a:ext cx="62617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2129537" y="812800"/>
            <a:ext cx="41370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chemeClr val="accent2"/>
                </a:solidFill>
              </a:rPr>
              <a:t>a table of contents</a:t>
            </a:r>
            <a:endParaRPr lang="ko-KR" altLang="en-US" sz="3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F0DF-AB33-4B4B-BBB9-57B8E86AB91C}"/>
              </a:ext>
            </a:extLst>
          </p:cNvPr>
          <p:cNvSpPr txBox="1"/>
          <p:nvPr/>
        </p:nvSpPr>
        <p:spPr>
          <a:xfrm>
            <a:off x="286677" y="439578"/>
            <a:ext cx="1765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accent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F32B-4B4F-4937-B679-ED8EAEE71D6E}"/>
              </a:ext>
            </a:extLst>
          </p:cNvPr>
          <p:cNvSpPr txBox="1"/>
          <p:nvPr/>
        </p:nvSpPr>
        <p:spPr>
          <a:xfrm>
            <a:off x="1360688" y="2261970"/>
            <a:ext cx="45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1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3EF9E-6C61-431B-95C9-1874E38E9DE4}"/>
              </a:ext>
            </a:extLst>
          </p:cNvPr>
          <p:cNvSpPr txBox="1"/>
          <p:nvPr/>
        </p:nvSpPr>
        <p:spPr>
          <a:xfrm>
            <a:off x="1360688" y="3277970"/>
            <a:ext cx="45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E624E-49FB-422C-9E19-5D2CE4B8E9AF}"/>
              </a:ext>
            </a:extLst>
          </p:cNvPr>
          <p:cNvSpPr txBox="1"/>
          <p:nvPr/>
        </p:nvSpPr>
        <p:spPr>
          <a:xfrm>
            <a:off x="1360688" y="4293970"/>
            <a:ext cx="45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3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55ECC-E384-49AC-AD62-E2C9F3556079}"/>
              </a:ext>
            </a:extLst>
          </p:cNvPr>
          <p:cNvSpPr txBox="1"/>
          <p:nvPr/>
        </p:nvSpPr>
        <p:spPr>
          <a:xfrm>
            <a:off x="1360688" y="5309970"/>
            <a:ext cx="45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4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5B0FA-808E-46B9-AE3D-F6403E433622}"/>
              </a:ext>
            </a:extLst>
          </p:cNvPr>
          <p:cNvSpPr txBox="1"/>
          <p:nvPr/>
        </p:nvSpPr>
        <p:spPr>
          <a:xfrm>
            <a:off x="2236989" y="2285545"/>
            <a:ext cx="231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2"/>
                </a:solidFill>
              </a:rPr>
              <a:t>주제 및 배경</a:t>
            </a:r>
            <a:endParaRPr lang="ko-KR" altLang="en-US" sz="3200" spc="-3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813A5-F5C0-47EF-B561-E36DB325D5C4}"/>
              </a:ext>
            </a:extLst>
          </p:cNvPr>
          <p:cNvSpPr txBox="1"/>
          <p:nvPr/>
        </p:nvSpPr>
        <p:spPr>
          <a:xfrm>
            <a:off x="2236989" y="3297368"/>
            <a:ext cx="334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spc="-300">
                <a:solidFill>
                  <a:schemeClr val="accent2"/>
                </a:solidFill>
              </a:defRPr>
            </a:lvl1pPr>
          </a:lstStyle>
          <a:p>
            <a:r>
              <a:rPr lang="ko-KR" altLang="en-US" sz="3200" dirty="0" smtClean="0"/>
              <a:t>프로그램 시나리오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F4AE3-1800-4EEB-BCBE-7295923E275E}"/>
              </a:ext>
            </a:extLst>
          </p:cNvPr>
          <p:cNvSpPr txBox="1"/>
          <p:nvPr/>
        </p:nvSpPr>
        <p:spPr>
          <a:xfrm>
            <a:off x="2236989" y="4330245"/>
            <a:ext cx="1821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spc="-300">
                <a:solidFill>
                  <a:schemeClr val="accent2"/>
                </a:solidFill>
              </a:defRPr>
            </a:lvl1pPr>
          </a:lstStyle>
          <a:p>
            <a:r>
              <a:rPr lang="ko-KR" altLang="en-US" sz="3200" dirty="0" smtClean="0"/>
              <a:t>기능 시연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7CEA-FEA5-44FE-8C5B-C8542BB66240}"/>
              </a:ext>
            </a:extLst>
          </p:cNvPr>
          <p:cNvSpPr txBox="1"/>
          <p:nvPr/>
        </p:nvSpPr>
        <p:spPr>
          <a:xfrm>
            <a:off x="2236989" y="5340747"/>
            <a:ext cx="220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2"/>
                </a:solidFill>
              </a:rPr>
              <a:t>발전 가능성</a:t>
            </a:r>
            <a:endParaRPr lang="ko-KR" altLang="en-US" sz="3200" spc="-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1F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765107" y="973480"/>
            <a:ext cx="2040726" cy="21837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4879782" y="981447"/>
            <a:ext cx="2040726" cy="218377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7994457" y="973480"/>
            <a:ext cx="2040726" cy="218377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765107" y="3916705"/>
            <a:ext cx="2040726" cy="218377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4879782" y="3924672"/>
            <a:ext cx="2040726" cy="218377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7994457" y="3916705"/>
            <a:ext cx="2040726" cy="218377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28575" y="156878"/>
            <a:ext cx="3105150" cy="62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342900" y="149423"/>
            <a:ext cx="2514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3400" b="1" dirty="0" smtClean="0">
                <a:solidFill>
                  <a:schemeClr val="accent2"/>
                </a:solidFill>
              </a:rPr>
              <a:t>조원 소개</a:t>
            </a:r>
            <a:endParaRPr lang="ko-KR" altLang="en-US" sz="34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2011" y="3175614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장성호 </a:t>
            </a:r>
            <a:r>
              <a:rPr lang="en-US" altLang="ko-KR" b="1" dirty="0" smtClean="0"/>
              <a:t>(PL)</a:t>
            </a:r>
          </a:p>
          <a:p>
            <a:pPr algn="ctr"/>
            <a:r>
              <a:rPr lang="en-US" altLang="ko-KR" dirty="0" smtClean="0"/>
              <a:t>FRONT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1877" y="3175614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임태환 </a:t>
            </a:r>
            <a:r>
              <a:rPr lang="en-US" altLang="ko-KR" b="1" dirty="0" smtClean="0"/>
              <a:t>(APL)</a:t>
            </a:r>
          </a:p>
          <a:p>
            <a:pPr algn="ctr"/>
            <a:r>
              <a:rPr lang="en-US" altLang="ko-KR" dirty="0" smtClean="0"/>
              <a:t>BACK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0962" y="3175614"/>
            <a:ext cx="126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윤여록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DATA / DL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27299" y="6100479"/>
            <a:ext cx="91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김동일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FRONT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66287" y="6100479"/>
            <a:ext cx="126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강다솜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DATA / DL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6649" y="6135666"/>
            <a:ext cx="91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명하영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79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04893" y="1754154"/>
            <a:ext cx="188823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23875" y="1747836"/>
            <a:ext cx="188823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05361" y="1745602"/>
            <a:ext cx="1873719" cy="336291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46032" y="1734715"/>
            <a:ext cx="1809110" cy="33823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33277" y="1754154"/>
            <a:ext cx="1809110" cy="33823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3" name="직사각형 2"/>
          <p:cNvSpPr/>
          <p:nvPr/>
        </p:nvSpPr>
        <p:spPr>
          <a:xfrm>
            <a:off x="-28575" y="156878"/>
            <a:ext cx="3105150" cy="62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361949" y="149423"/>
            <a:ext cx="25431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 smtClean="0">
                <a:solidFill>
                  <a:srgbClr val="FFC41F"/>
                </a:solidFill>
              </a:rPr>
              <a:t># </a:t>
            </a:r>
            <a:r>
              <a:rPr lang="ko-KR" altLang="en-US" sz="3400" b="1" dirty="0" smtClean="0">
                <a:solidFill>
                  <a:srgbClr val="FFC41F"/>
                </a:solidFill>
              </a:rPr>
              <a:t>개발 환경</a:t>
            </a:r>
            <a:endParaRPr lang="ko-KR" altLang="en-US" sz="3400" b="1" dirty="0">
              <a:solidFill>
                <a:srgbClr val="FFC41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0121" y="2088989"/>
            <a:ext cx="1095744" cy="10286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35631" y="3894541"/>
            <a:ext cx="1404399" cy="10982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20" y="3041129"/>
            <a:ext cx="1712497" cy="10490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8" y="2255893"/>
            <a:ext cx="1508324" cy="8087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28" y="1972504"/>
            <a:ext cx="601630" cy="10552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28" y="1994818"/>
            <a:ext cx="670602" cy="9946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10" y="2897452"/>
            <a:ext cx="1367661" cy="10123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73" y="1972504"/>
            <a:ext cx="1102375" cy="6871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5" y="3464320"/>
            <a:ext cx="821530" cy="13260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95" y="1972504"/>
            <a:ext cx="2228850" cy="11892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50" y="3476331"/>
            <a:ext cx="1445225" cy="14452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3114" r="27994" b="3460"/>
          <a:stretch/>
        </p:blipFill>
        <p:spPr>
          <a:xfrm>
            <a:off x="2845645" y="3247394"/>
            <a:ext cx="1692764" cy="16741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52" y="4090191"/>
            <a:ext cx="823051" cy="8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44E01-9E1D-4ED9-8A37-6A0E2111E0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87AF0C1-FF8A-4B18-98B5-554664DC1C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4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0625" y="2209800"/>
            <a:ext cx="10277475" cy="2647950"/>
          </a:xfrm>
          <a:prstGeom prst="rect">
            <a:avLst/>
          </a:prstGeom>
          <a:solidFill>
            <a:srgbClr val="FFFFFF">
              <a:alpha val="50196"/>
            </a:srgbClr>
          </a:solidFill>
          <a:ln w="177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8F6C3-B7ED-427B-AF20-629C9F54FB93}"/>
              </a:ext>
            </a:extLst>
          </p:cNvPr>
          <p:cNvSpPr txBox="1"/>
          <p:nvPr/>
        </p:nvSpPr>
        <p:spPr>
          <a:xfrm>
            <a:off x="3078187" y="2856180"/>
            <a:ext cx="6035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주제 및 배경</a:t>
            </a:r>
            <a:endParaRPr lang="ko-KR" altLang="en-US" sz="80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3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"/>
          <a:stretch/>
        </p:blipFill>
        <p:spPr>
          <a:xfrm>
            <a:off x="-222659" y="3729388"/>
            <a:ext cx="8217367" cy="28475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43749" y="3849498"/>
            <a:ext cx="4467225" cy="371475"/>
          </a:xfrm>
          <a:prstGeom prst="rect">
            <a:avLst/>
          </a:prstGeom>
          <a:solidFill>
            <a:srgbClr val="FFC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29475" y="1649223"/>
            <a:ext cx="4467225" cy="371475"/>
          </a:xfrm>
          <a:prstGeom prst="rect">
            <a:avLst/>
          </a:prstGeom>
          <a:solidFill>
            <a:srgbClr val="FFC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" y="1040003"/>
            <a:ext cx="6524625" cy="2533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3749" y="3849498"/>
            <a:ext cx="4763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음식물 쓰레기 처리 비용</a:t>
            </a:r>
            <a:endParaRPr lang="en-US" altLang="ko-KR" sz="2000" b="1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1</a:t>
            </a:r>
            <a:r>
              <a:rPr lang="ko-KR" altLang="en-US" sz="2000" dirty="0" smtClean="0"/>
              <a:t>톤당 최소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만원</a:t>
            </a:r>
            <a:endParaRPr lang="en-US" altLang="ko-KR" sz="2000" dirty="0"/>
          </a:p>
          <a:p>
            <a:r>
              <a:rPr lang="ko-KR" altLang="en-US" sz="2800" b="1" dirty="0" smtClean="0">
                <a:solidFill>
                  <a:srgbClr val="FF0000"/>
                </a:solidFill>
              </a:rPr>
              <a:t>연간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8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천억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~ 1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조 원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749" y="1649223"/>
            <a:ext cx="4763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우리나라 하루 평균 음식물 쓰레기 양</a:t>
            </a:r>
            <a:endParaRPr lang="en-US" altLang="ko-KR" sz="2000" b="1" dirty="0" smtClean="0"/>
          </a:p>
          <a:p>
            <a:endParaRPr lang="en-US" altLang="ko-KR" sz="2000" dirty="0" smtClean="0"/>
          </a:p>
          <a:p>
            <a:r>
              <a:rPr lang="ko-KR" altLang="en-US" sz="2800" b="1" dirty="0" smtClean="0">
                <a:solidFill>
                  <a:srgbClr val="FF0000"/>
                </a:solidFill>
              </a:rPr>
              <a:t>약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만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5900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톤 </a:t>
            </a:r>
            <a:endParaRPr lang="en-US" altLang="ko-KR" sz="2800" b="1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9775" y="6488668"/>
            <a:ext cx="317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자료 출처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환경부 블로그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-28576" y="252128"/>
            <a:ext cx="3648076" cy="624171"/>
          </a:xfrm>
          <a:prstGeom prst="rect">
            <a:avLst/>
          </a:prstGeom>
          <a:solidFill>
            <a:srgbClr val="FFC41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380999" y="282773"/>
            <a:ext cx="323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663300"/>
                </a:solidFill>
              </a:rPr>
              <a:t>주제 선정 배경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9E3F66-DA38-4091-BBC3-69E044F7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448300" cy="68580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7AF0C1-FF8A-4B18-98B5-554664DC1C47}"/>
              </a:ext>
            </a:extLst>
          </p:cNvPr>
          <p:cNvSpPr/>
          <p:nvPr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FFC41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34100" y="4077574"/>
            <a:ext cx="5448300" cy="952500"/>
          </a:xfrm>
          <a:prstGeom prst="rect">
            <a:avLst/>
          </a:prstGeom>
          <a:solidFill>
            <a:srgbClr val="FFC41F">
              <a:alpha val="69804"/>
            </a:srgbClr>
          </a:solidFill>
          <a:ln w="76200">
            <a:solidFill>
              <a:srgbClr val="FFC41F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34100" y="2155435"/>
            <a:ext cx="5448300" cy="952500"/>
          </a:xfrm>
          <a:prstGeom prst="rect">
            <a:avLst/>
          </a:prstGeom>
          <a:solidFill>
            <a:srgbClr val="FFC41F">
              <a:alpha val="69804"/>
            </a:srgbClr>
          </a:solidFill>
          <a:ln w="76200">
            <a:solidFill>
              <a:srgbClr val="FFC41F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399" y="4314092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지금 이런 음식 어떤가요</a:t>
            </a:r>
            <a:r>
              <a:rPr lang="en-US" altLang="ko-KR" sz="2800" b="1" dirty="0" smtClean="0"/>
              <a:t>?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29399" y="2370075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오늘은 내가 요리사</a:t>
            </a:r>
            <a:endParaRPr lang="ko-KR" altLang="en-US" sz="2800" b="1" dirty="0"/>
          </a:p>
        </p:txBody>
      </p:sp>
      <p:sp>
        <p:nvSpPr>
          <p:cNvPr id="11" name="직사각형 10"/>
          <p:cNvSpPr/>
          <p:nvPr/>
        </p:nvSpPr>
        <p:spPr>
          <a:xfrm>
            <a:off x="6134100" y="981075"/>
            <a:ext cx="2124075" cy="204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662577"/>
            <a:ext cx="100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663300"/>
                </a:solidFill>
              </a:rPr>
              <a:t>주제</a:t>
            </a:r>
            <a:endParaRPr lang="ko-KR" altLang="en-US" sz="2800" b="1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6544563" y="3713878"/>
            <a:ext cx="4588575" cy="21788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6651" y="3713878"/>
            <a:ext cx="4588575" cy="21788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28576" y="337853"/>
            <a:ext cx="3107336" cy="553865"/>
          </a:xfrm>
          <a:prstGeom prst="rect">
            <a:avLst/>
          </a:prstGeom>
          <a:solidFill>
            <a:srgbClr val="FFC41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D114-0E6A-43C3-B8C3-89C97823C4A8}"/>
              </a:ext>
            </a:extLst>
          </p:cNvPr>
          <p:cNvSpPr txBox="1"/>
          <p:nvPr/>
        </p:nvSpPr>
        <p:spPr>
          <a:xfrm>
            <a:off x="380999" y="368498"/>
            <a:ext cx="31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663300"/>
                </a:solidFill>
              </a:rPr>
              <a:t>주제 선정 이유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71831" y="1535185"/>
            <a:ext cx="7768456" cy="1593909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3711" y="1765119"/>
            <a:ext cx="58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올바른 메뉴 선택으로 인한 </a:t>
            </a:r>
            <a:r>
              <a:rPr lang="ko-KR" altLang="en-US" b="1" dirty="0" smtClean="0">
                <a:solidFill>
                  <a:srgbClr val="FF0000"/>
                </a:solidFill>
              </a:rPr>
              <a:t>음식물 쓰레기 감소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5057" y="2134451"/>
            <a:ext cx="544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음식물 쓰레기 처리에 필요한 </a:t>
            </a:r>
            <a:r>
              <a:rPr lang="ko-KR" altLang="en-US" b="1" dirty="0" smtClean="0">
                <a:solidFill>
                  <a:srgbClr val="FF0000"/>
                </a:solidFill>
              </a:rPr>
              <a:t>자원 및 에너지 절약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1019" y="2501121"/>
            <a:ext cx="337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에너지 절약 </a:t>
            </a:r>
            <a:r>
              <a:rPr lang="ko-KR" altLang="en-US" dirty="0" smtClean="0"/>
              <a:t>및 </a:t>
            </a:r>
            <a:r>
              <a:rPr lang="ko-KR" altLang="en-US" b="1" dirty="0" smtClean="0">
                <a:solidFill>
                  <a:srgbClr val="FF0000"/>
                </a:solidFill>
              </a:rPr>
              <a:t>환경 보호 </a:t>
            </a:r>
            <a:r>
              <a:rPr lang="ko-KR" altLang="en-US" dirty="0" smtClean="0"/>
              <a:t>기여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0429" y="4690517"/>
            <a:ext cx="368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유통기한이 지나 버려지는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불필요한 </a:t>
            </a:r>
            <a:r>
              <a:rPr lang="ko-KR" altLang="en-US" b="1" dirty="0" smtClean="0">
                <a:solidFill>
                  <a:srgbClr val="FF0000"/>
                </a:solidFill>
              </a:rPr>
              <a:t>음식물 쓰레기 감소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93520" y="4244830"/>
            <a:ext cx="3107336" cy="255509"/>
          </a:xfrm>
          <a:prstGeom prst="rect">
            <a:avLst/>
          </a:prstGeom>
          <a:solidFill>
            <a:srgbClr val="FFC41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781791" y="4690517"/>
            <a:ext cx="417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불필요한 검색을 감소시켜 </a:t>
            </a:r>
            <a:endParaRPr lang="en-US" altLang="ko-KR" dirty="0" smtClean="0"/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탄소 에너지 저하</a:t>
            </a:r>
            <a:r>
              <a:rPr lang="en-US" altLang="ko-KR" b="1" dirty="0"/>
              <a:t> </a:t>
            </a:r>
            <a:r>
              <a:rPr lang="ko-KR" altLang="en-US" dirty="0" smtClean="0"/>
              <a:t>및 </a:t>
            </a:r>
            <a:r>
              <a:rPr lang="ko-KR" altLang="en-US" b="1" dirty="0" smtClean="0">
                <a:solidFill>
                  <a:srgbClr val="FF0000"/>
                </a:solidFill>
              </a:rPr>
              <a:t>환경 보호 기여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35409" y="4031766"/>
            <a:ext cx="402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오늘은 내가 요리사</a:t>
            </a:r>
            <a:endParaRPr lang="ko-KR" altLang="en-US" sz="2000" b="1" dirty="0"/>
          </a:p>
        </p:txBody>
      </p:sp>
      <p:sp>
        <p:nvSpPr>
          <p:cNvPr id="17" name="직사각형 16"/>
          <p:cNvSpPr/>
          <p:nvPr/>
        </p:nvSpPr>
        <p:spPr>
          <a:xfrm>
            <a:off x="7313495" y="4209142"/>
            <a:ext cx="3107336" cy="255509"/>
          </a:xfrm>
          <a:prstGeom prst="rect">
            <a:avLst/>
          </a:prstGeom>
          <a:solidFill>
            <a:srgbClr val="FFC41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34075" y="4031766"/>
            <a:ext cx="3244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지금 이런 음식 어떤가요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572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34F362-2DCE-4ED5-A813-AFC4CD621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7AF0C1-FF8A-4B18-98B5-554664DC1C4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FC41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57262" y="2152650"/>
            <a:ext cx="10277475" cy="2647950"/>
          </a:xfrm>
          <a:prstGeom prst="rect">
            <a:avLst/>
          </a:prstGeom>
          <a:solidFill>
            <a:srgbClr val="FFFFFF">
              <a:alpha val="30196"/>
            </a:srgbClr>
          </a:solidFill>
          <a:ln w="177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39FE7-9B9E-4801-AA00-88DEC742CA8D}"/>
              </a:ext>
            </a:extLst>
          </p:cNvPr>
          <p:cNvSpPr txBox="1"/>
          <p:nvPr/>
        </p:nvSpPr>
        <p:spPr>
          <a:xfrm>
            <a:off x="1719643" y="2767280"/>
            <a:ext cx="87527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프로그램 시나리오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378</Words>
  <Application>Microsoft Office PowerPoint</Application>
  <PresentationFormat>와이드스크린</PresentationFormat>
  <Paragraphs>86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2024-02-19T02:27:21Z</dcterms:created>
  <dcterms:modified xsi:type="dcterms:W3CDTF">2024-02-20T10:01:41Z</dcterms:modified>
</cp:coreProperties>
</file>